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559463" cy="10439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1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9" d="100"/>
          <a:sy n="69" d="100"/>
        </p:scale>
        <p:origin x="67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19933" y="2592454"/>
            <a:ext cx="13919597" cy="2750490"/>
          </a:xfrm>
        </p:spPr>
        <p:txBody>
          <a:bodyPr anchor="b"/>
          <a:lstStyle>
            <a:lvl1pPr algn="ctr">
              <a:defRPr sz="91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9933" y="5483102"/>
            <a:ext cx="13919597" cy="252043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5950" indent="0" algn="ctr">
              <a:buNone/>
              <a:defRPr sz="3044"/>
            </a:lvl2pPr>
            <a:lvl3pPr marL="1391900" indent="0" algn="ctr">
              <a:buNone/>
              <a:defRPr sz="2740"/>
            </a:lvl3pPr>
            <a:lvl4pPr marL="2087850" indent="0" algn="ctr">
              <a:buNone/>
              <a:defRPr sz="2436"/>
            </a:lvl4pPr>
            <a:lvl5pPr marL="2783799" indent="0" algn="ctr">
              <a:buNone/>
              <a:defRPr sz="2436"/>
            </a:lvl5pPr>
            <a:lvl6pPr marL="3479749" indent="0" algn="ctr">
              <a:buNone/>
              <a:defRPr sz="2436"/>
            </a:lvl6pPr>
            <a:lvl7pPr marL="4175699" indent="0" algn="ctr">
              <a:buNone/>
              <a:defRPr sz="2436"/>
            </a:lvl7pPr>
            <a:lvl8pPr marL="4871649" indent="0" algn="ctr">
              <a:buNone/>
              <a:defRPr sz="2436"/>
            </a:lvl8pPr>
            <a:lvl9pPr marL="5567599" indent="0" algn="ctr">
              <a:buNone/>
              <a:defRPr sz="2436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8664-5D2F-42C1-9EC9-0D715BB78AE9}" type="datetimeFigureOut">
              <a:rPr lang="en-PH" smtClean="0"/>
              <a:t>31/07/2025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2430-8BAA-4226-AB86-4AFA4DF08B82}" type="slidenum">
              <a:rPr lang="en-PH" smtClean="0"/>
              <a:t>‹#›</a:t>
            </a:fld>
            <a:endParaRPr lang="en-PH"/>
          </a:p>
        </p:txBody>
      </p:sp>
      <p:pic>
        <p:nvPicPr>
          <p:cNvPr id="8" name="Picture 7" descr="A black background with a blue strip&#10;&#10;AI-generated content may be incorrect.">
            <a:extLst>
              <a:ext uri="{FF2B5EF4-FFF2-40B4-BE49-F238E27FC236}">
                <a16:creationId xmlns:a16="http://schemas.microsoft.com/office/drawing/2014/main" id="{DF5ED64E-76AE-4181-8976-7CFBC8685D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4" r="13387" b="88320"/>
          <a:stretch/>
        </p:blipFill>
        <p:spPr>
          <a:xfrm>
            <a:off x="1" y="2"/>
            <a:ext cx="18559463" cy="2435858"/>
          </a:xfrm>
          <a:prstGeom prst="rect">
            <a:avLst/>
          </a:prstGeom>
        </p:spPr>
      </p:pic>
      <p:pic>
        <p:nvPicPr>
          <p:cNvPr id="9" name="Picture 8" descr="A logo of a heart and a globe&#10;&#10;AI-generated content may be incorrect.">
            <a:extLst>
              <a:ext uri="{FF2B5EF4-FFF2-40B4-BE49-F238E27FC236}">
                <a16:creationId xmlns:a16="http://schemas.microsoft.com/office/drawing/2014/main" id="{91F208F5-5586-48D2-8A14-D77737AF1D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962" y="463147"/>
            <a:ext cx="1043247" cy="988727"/>
          </a:xfrm>
          <a:prstGeom prst="rect">
            <a:avLst/>
          </a:prstGeom>
        </p:spPr>
      </p:pic>
      <p:pic>
        <p:nvPicPr>
          <p:cNvPr id="10" name="Picture 9" descr="A logo with a heart and text&#10;&#10;AI-generated content may be incorrect.">
            <a:extLst>
              <a:ext uri="{FF2B5EF4-FFF2-40B4-BE49-F238E27FC236}">
                <a16:creationId xmlns:a16="http://schemas.microsoft.com/office/drawing/2014/main" id="{B9E8B1C4-F1CD-4571-A836-62172734DD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8313" y="83678"/>
            <a:ext cx="2152909" cy="2108130"/>
          </a:xfrm>
          <a:prstGeom prst="rect">
            <a:avLst/>
          </a:prstGeom>
        </p:spPr>
      </p:pic>
      <p:pic>
        <p:nvPicPr>
          <p:cNvPr id="11" name="Picture 10" descr="A circular logo with a symbol and text&#10;&#10;AI-generated content may be incorrect.">
            <a:extLst>
              <a:ext uri="{FF2B5EF4-FFF2-40B4-BE49-F238E27FC236}">
                <a16:creationId xmlns:a16="http://schemas.microsoft.com/office/drawing/2014/main" id="{1A39C7BD-4421-4D53-8A1F-830BFA9519A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142" y="381739"/>
            <a:ext cx="1043248" cy="10701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05266F-B02D-455A-80C9-7CD8DFA4F06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4" y="-74562"/>
            <a:ext cx="5084317" cy="21081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9E560B3-84BB-43D6-924A-30D1D1A6F6D3}"/>
              </a:ext>
            </a:extLst>
          </p:cNvPr>
          <p:cNvGrpSpPr/>
          <p:nvPr userDrawn="1"/>
        </p:nvGrpSpPr>
        <p:grpSpPr>
          <a:xfrm>
            <a:off x="0" y="8365389"/>
            <a:ext cx="18559463" cy="2074011"/>
            <a:chOff x="0" y="8365389"/>
            <a:chExt cx="18559463" cy="207401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135768C-2B30-450E-8976-F504A3E3DEBC}"/>
                </a:ext>
              </a:extLst>
            </p:cNvPr>
            <p:cNvSpPr/>
            <p:nvPr userDrawn="1"/>
          </p:nvSpPr>
          <p:spPr>
            <a:xfrm>
              <a:off x="0" y="9182636"/>
              <a:ext cx="18559463" cy="1173085"/>
            </a:xfrm>
            <a:prstGeom prst="rect">
              <a:avLst/>
            </a:prstGeom>
            <a:solidFill>
              <a:srgbClr val="0615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pic>
          <p:nvPicPr>
            <p:cNvPr id="18" name="Picture 17" descr="A person standing in front of a city&#10;&#10;AI-generated content may be incorrect.">
              <a:extLst>
                <a:ext uri="{FF2B5EF4-FFF2-40B4-BE49-F238E27FC236}">
                  <a16:creationId xmlns:a16="http://schemas.microsoft.com/office/drawing/2014/main" id="{4DB31169-CA3C-4557-96D6-E3069176C1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460"/>
            <a:stretch/>
          </p:blipFill>
          <p:spPr>
            <a:xfrm>
              <a:off x="2983440" y="8365389"/>
              <a:ext cx="12195451" cy="20740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46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BSTR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9627" y="625881"/>
            <a:ext cx="17148748" cy="915372"/>
          </a:xfrm>
        </p:spPr>
        <p:txBody>
          <a:bodyPr>
            <a:normAutofit/>
          </a:bodyPr>
          <a:lstStyle>
            <a:lvl1pPr>
              <a:defRPr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ABSTRACT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627" y="1601905"/>
            <a:ext cx="17148748" cy="7800805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D77BE19-4D65-4320-9857-B7D572CE429C}"/>
              </a:ext>
            </a:extLst>
          </p:cNvPr>
          <p:cNvGrpSpPr/>
          <p:nvPr userDrawn="1"/>
        </p:nvGrpSpPr>
        <p:grpSpPr>
          <a:xfrm>
            <a:off x="0" y="0"/>
            <a:ext cx="18559464" cy="10439401"/>
            <a:chOff x="0" y="0"/>
            <a:chExt cx="18559464" cy="104394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CC22D7-B61B-4BD1-8A5B-0F121D276C2A}"/>
                </a:ext>
              </a:extLst>
            </p:cNvPr>
            <p:cNvSpPr/>
            <p:nvPr userDrawn="1"/>
          </p:nvSpPr>
          <p:spPr>
            <a:xfrm>
              <a:off x="19440" y="9883598"/>
              <a:ext cx="18540024" cy="555803"/>
            </a:xfrm>
            <a:prstGeom prst="rect">
              <a:avLst/>
            </a:prstGeom>
            <a:solidFill>
              <a:srgbClr val="0615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422C400-20D3-41A5-8801-7D5F44A152A3}"/>
                </a:ext>
              </a:extLst>
            </p:cNvPr>
            <p:cNvGrpSpPr/>
            <p:nvPr userDrawn="1"/>
          </p:nvGrpSpPr>
          <p:grpSpPr>
            <a:xfrm>
              <a:off x="0" y="0"/>
              <a:ext cx="18559463" cy="10439400"/>
              <a:chOff x="0" y="0"/>
              <a:chExt cx="18559463" cy="104394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1B9A1CA-F82C-4B46-8F3A-E1496862EBA3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8559463" cy="352814"/>
              </a:xfrm>
              <a:prstGeom prst="rect">
                <a:avLst/>
              </a:prstGeom>
              <a:solidFill>
                <a:srgbClr val="0615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6D0A4C9-AF12-4530-8C37-5572084A1E20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300307" cy="10439400"/>
              </a:xfrm>
              <a:prstGeom prst="rect">
                <a:avLst/>
              </a:prstGeom>
              <a:solidFill>
                <a:srgbClr val="0615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54FD54A-5333-4661-A50E-2074E66129A6}"/>
                  </a:ext>
                </a:extLst>
              </p:cNvPr>
              <p:cNvSpPr/>
              <p:nvPr userDrawn="1"/>
            </p:nvSpPr>
            <p:spPr>
              <a:xfrm>
                <a:off x="18259156" y="0"/>
                <a:ext cx="300307" cy="10439400"/>
              </a:xfrm>
              <a:prstGeom prst="rect">
                <a:avLst/>
              </a:prstGeom>
              <a:solidFill>
                <a:srgbClr val="0615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DC3C945-9AB2-4B90-B080-98DE8DE67A5F}"/>
              </a:ext>
            </a:extLst>
          </p:cNvPr>
          <p:cNvGrpSpPr/>
          <p:nvPr userDrawn="1"/>
        </p:nvGrpSpPr>
        <p:grpSpPr>
          <a:xfrm>
            <a:off x="300307" y="-239589"/>
            <a:ext cx="18109002" cy="625026"/>
            <a:chOff x="300307" y="-239589"/>
            <a:chExt cx="18109002" cy="62502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BFB22AF-1A18-4153-A039-23CFE2E274CB}"/>
                </a:ext>
              </a:extLst>
            </p:cNvPr>
            <p:cNvSpPr txBox="1"/>
            <p:nvPr userDrawn="1"/>
          </p:nvSpPr>
          <p:spPr>
            <a:xfrm>
              <a:off x="13246031" y="13831"/>
              <a:ext cx="51632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21 - 23 NOVEMBER 2025     MANILA, PHILIPPINES</a:t>
              </a:r>
              <a:endParaRPr lang="en-PH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1B25490-9CB7-4728-AB43-9D8F6B2C60BD}"/>
                </a:ext>
              </a:extLst>
            </p:cNvPr>
            <p:cNvSpPr txBox="1"/>
            <p:nvPr userDrawn="1"/>
          </p:nvSpPr>
          <p:spPr>
            <a:xfrm>
              <a:off x="300307" y="13831"/>
              <a:ext cx="71839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INNOVATIONS IN THORACIC, CARDIAC &amp; VASCULAR SURGERY</a:t>
              </a:r>
              <a:endPara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9578013-761A-4053-A10D-CDA3EE6693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9719" y="-239589"/>
              <a:ext cx="1761032" cy="6250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072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ETHO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9626" y="555802"/>
            <a:ext cx="17571953" cy="838283"/>
          </a:xfrm>
        </p:spPr>
        <p:txBody>
          <a:bodyPr>
            <a:normAutofit/>
          </a:bodyPr>
          <a:lstStyle>
            <a:lvl1pPr>
              <a:defRPr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627" y="1601905"/>
            <a:ext cx="16713874" cy="7800805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25BA975-004F-4E99-8517-C6F3EF97EFAC}"/>
              </a:ext>
            </a:extLst>
          </p:cNvPr>
          <p:cNvGrpSpPr/>
          <p:nvPr userDrawn="1"/>
        </p:nvGrpSpPr>
        <p:grpSpPr>
          <a:xfrm>
            <a:off x="0" y="0"/>
            <a:ext cx="18559464" cy="10439401"/>
            <a:chOff x="0" y="0"/>
            <a:chExt cx="18559464" cy="104394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E986A90-463E-4B82-B569-850C7A62F87B}"/>
                </a:ext>
              </a:extLst>
            </p:cNvPr>
            <p:cNvSpPr/>
            <p:nvPr userDrawn="1"/>
          </p:nvSpPr>
          <p:spPr>
            <a:xfrm>
              <a:off x="19440" y="9883598"/>
              <a:ext cx="18540024" cy="555803"/>
            </a:xfrm>
            <a:prstGeom prst="rect">
              <a:avLst/>
            </a:prstGeom>
            <a:solidFill>
              <a:srgbClr val="0615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B5E98D4-2E72-4374-A6B7-79F9309B3064}"/>
                </a:ext>
              </a:extLst>
            </p:cNvPr>
            <p:cNvGrpSpPr/>
            <p:nvPr userDrawn="1"/>
          </p:nvGrpSpPr>
          <p:grpSpPr>
            <a:xfrm>
              <a:off x="0" y="0"/>
              <a:ext cx="18559463" cy="10439400"/>
              <a:chOff x="0" y="0"/>
              <a:chExt cx="18559463" cy="104394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CCD634B-EA03-4220-8D33-3D9E2DA063BE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8559463" cy="352814"/>
              </a:xfrm>
              <a:prstGeom prst="rect">
                <a:avLst/>
              </a:prstGeom>
              <a:solidFill>
                <a:srgbClr val="0615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ABB1242-3EC8-4DA2-8D36-A8A99B3B4B59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300307" cy="10439400"/>
              </a:xfrm>
              <a:prstGeom prst="rect">
                <a:avLst/>
              </a:prstGeom>
              <a:solidFill>
                <a:srgbClr val="0615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2DAA4AB-1B25-4689-84BE-17D622090A02}"/>
                  </a:ext>
                </a:extLst>
              </p:cNvPr>
              <p:cNvSpPr/>
              <p:nvPr userDrawn="1"/>
            </p:nvSpPr>
            <p:spPr>
              <a:xfrm>
                <a:off x="18259156" y="0"/>
                <a:ext cx="300307" cy="10439400"/>
              </a:xfrm>
              <a:prstGeom prst="rect">
                <a:avLst/>
              </a:prstGeom>
              <a:solidFill>
                <a:srgbClr val="0615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E012170-3FC5-42D0-B6A9-643B9EB82366}"/>
              </a:ext>
            </a:extLst>
          </p:cNvPr>
          <p:cNvSpPr txBox="1"/>
          <p:nvPr userDrawn="1"/>
        </p:nvSpPr>
        <p:spPr>
          <a:xfrm>
            <a:off x="13246031" y="13831"/>
            <a:ext cx="516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21 - 23 NOVEMBER 2025     MANILA, PHILIPPINES</a:t>
            </a:r>
            <a:endParaRPr lang="en-PH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93A0368-B69B-4632-8115-249D29280451}"/>
              </a:ext>
            </a:extLst>
          </p:cNvPr>
          <p:cNvSpPr txBox="1"/>
          <p:nvPr userDrawn="1"/>
        </p:nvSpPr>
        <p:spPr>
          <a:xfrm>
            <a:off x="300307" y="13831"/>
            <a:ext cx="7183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INNOVATIONS IN THORACIC, CARDIAC &amp; VASCULAR SURGERY</a:t>
            </a:r>
            <a:endParaRPr lang="en-P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1ECFDF-CF64-446A-AAC8-E054DDAF4F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719" y="-239589"/>
            <a:ext cx="1761032" cy="62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12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9626" y="555802"/>
            <a:ext cx="17571953" cy="838283"/>
          </a:xfrm>
        </p:spPr>
        <p:txBody>
          <a:bodyPr>
            <a:normAutofit/>
          </a:bodyPr>
          <a:lstStyle>
            <a:lvl1pPr>
              <a:defRPr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627" y="1601905"/>
            <a:ext cx="16713874" cy="7800805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FB22AF-1A18-4153-A039-23CFE2E274CB}"/>
              </a:ext>
            </a:extLst>
          </p:cNvPr>
          <p:cNvSpPr txBox="1"/>
          <p:nvPr userDrawn="1"/>
        </p:nvSpPr>
        <p:spPr>
          <a:xfrm>
            <a:off x="13032989" y="9953677"/>
            <a:ext cx="5163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21 - 23 NOVEMBER 2025     MANILA, PHILIPPINES</a:t>
            </a:r>
            <a:endParaRPr lang="en-PH" sz="1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BD410D2-66AD-490D-AD1D-91438C89154F}"/>
              </a:ext>
            </a:extLst>
          </p:cNvPr>
          <p:cNvGrpSpPr/>
          <p:nvPr userDrawn="1"/>
        </p:nvGrpSpPr>
        <p:grpSpPr>
          <a:xfrm>
            <a:off x="0" y="0"/>
            <a:ext cx="18559464" cy="10439401"/>
            <a:chOff x="0" y="0"/>
            <a:chExt cx="18559464" cy="104394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080ACD9-8EED-44F7-AE0F-6CF41F194981}"/>
                </a:ext>
              </a:extLst>
            </p:cNvPr>
            <p:cNvSpPr/>
            <p:nvPr userDrawn="1"/>
          </p:nvSpPr>
          <p:spPr>
            <a:xfrm>
              <a:off x="19440" y="9883598"/>
              <a:ext cx="18540024" cy="555803"/>
            </a:xfrm>
            <a:prstGeom prst="rect">
              <a:avLst/>
            </a:prstGeom>
            <a:solidFill>
              <a:srgbClr val="0615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F8DB2A5-3C57-48AE-AB52-E46A25647E84}"/>
                </a:ext>
              </a:extLst>
            </p:cNvPr>
            <p:cNvGrpSpPr/>
            <p:nvPr userDrawn="1"/>
          </p:nvGrpSpPr>
          <p:grpSpPr>
            <a:xfrm>
              <a:off x="0" y="0"/>
              <a:ext cx="18559463" cy="10439400"/>
              <a:chOff x="0" y="0"/>
              <a:chExt cx="18559463" cy="104394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17FEE1F-9D3D-46AF-A196-061DF8219D6E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8559463" cy="352814"/>
              </a:xfrm>
              <a:prstGeom prst="rect">
                <a:avLst/>
              </a:prstGeom>
              <a:solidFill>
                <a:srgbClr val="0615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6368D64-B8B7-475D-B1C1-3D6A0F2FB066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300307" cy="10439400"/>
              </a:xfrm>
              <a:prstGeom prst="rect">
                <a:avLst/>
              </a:prstGeom>
              <a:solidFill>
                <a:srgbClr val="0615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52B692F-D358-4BA2-A920-0BEFEACBC4A6}"/>
                  </a:ext>
                </a:extLst>
              </p:cNvPr>
              <p:cNvSpPr/>
              <p:nvPr userDrawn="1"/>
            </p:nvSpPr>
            <p:spPr>
              <a:xfrm>
                <a:off x="18259156" y="0"/>
                <a:ext cx="300307" cy="10439400"/>
              </a:xfrm>
              <a:prstGeom prst="rect">
                <a:avLst/>
              </a:prstGeom>
              <a:solidFill>
                <a:srgbClr val="0615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883ABED-951F-4960-81FE-4FAAA439799F}"/>
              </a:ext>
            </a:extLst>
          </p:cNvPr>
          <p:cNvSpPr txBox="1"/>
          <p:nvPr userDrawn="1"/>
        </p:nvSpPr>
        <p:spPr>
          <a:xfrm>
            <a:off x="13246031" y="13831"/>
            <a:ext cx="516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21 - 23 NOVEMBER 2025     MANILA, PHILIPPINES</a:t>
            </a:r>
            <a:endParaRPr lang="en-PH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547EB9-A6A6-419C-A506-43321491A53A}"/>
              </a:ext>
            </a:extLst>
          </p:cNvPr>
          <p:cNvSpPr txBox="1"/>
          <p:nvPr userDrawn="1"/>
        </p:nvSpPr>
        <p:spPr>
          <a:xfrm>
            <a:off x="300307" y="13831"/>
            <a:ext cx="7183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INNOVATIONS IN THORACIC, CARDIAC &amp; VASCULAR SURGERY</a:t>
            </a:r>
            <a:endParaRPr lang="en-P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810888A-CFF3-4AAE-A699-C7D0F86516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719" y="-239589"/>
            <a:ext cx="1761032" cy="62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5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ES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627" y="625881"/>
            <a:ext cx="17148748" cy="915372"/>
          </a:xfrm>
        </p:spPr>
        <p:txBody>
          <a:bodyPr>
            <a:normAutofit/>
          </a:bodyPr>
          <a:lstStyle>
            <a:lvl1pPr>
              <a:defRPr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627" y="1601905"/>
            <a:ext cx="17148748" cy="7800805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D77BE19-4D65-4320-9857-B7D572CE429C}"/>
              </a:ext>
            </a:extLst>
          </p:cNvPr>
          <p:cNvGrpSpPr/>
          <p:nvPr userDrawn="1"/>
        </p:nvGrpSpPr>
        <p:grpSpPr>
          <a:xfrm>
            <a:off x="0" y="0"/>
            <a:ext cx="18559464" cy="10439401"/>
            <a:chOff x="0" y="0"/>
            <a:chExt cx="18559464" cy="104394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CC22D7-B61B-4BD1-8A5B-0F121D276C2A}"/>
                </a:ext>
              </a:extLst>
            </p:cNvPr>
            <p:cNvSpPr/>
            <p:nvPr userDrawn="1"/>
          </p:nvSpPr>
          <p:spPr>
            <a:xfrm>
              <a:off x="19440" y="9883598"/>
              <a:ext cx="18540024" cy="555803"/>
            </a:xfrm>
            <a:prstGeom prst="rect">
              <a:avLst/>
            </a:prstGeom>
            <a:solidFill>
              <a:srgbClr val="0615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422C400-20D3-41A5-8801-7D5F44A152A3}"/>
                </a:ext>
              </a:extLst>
            </p:cNvPr>
            <p:cNvGrpSpPr/>
            <p:nvPr userDrawn="1"/>
          </p:nvGrpSpPr>
          <p:grpSpPr>
            <a:xfrm>
              <a:off x="0" y="0"/>
              <a:ext cx="18559463" cy="10439400"/>
              <a:chOff x="0" y="0"/>
              <a:chExt cx="18559463" cy="104394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1B9A1CA-F82C-4B46-8F3A-E1496862EBA3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8559463" cy="352814"/>
              </a:xfrm>
              <a:prstGeom prst="rect">
                <a:avLst/>
              </a:prstGeom>
              <a:solidFill>
                <a:srgbClr val="0615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6D0A4C9-AF12-4530-8C37-5572084A1E20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300307" cy="10439400"/>
              </a:xfrm>
              <a:prstGeom prst="rect">
                <a:avLst/>
              </a:prstGeom>
              <a:solidFill>
                <a:srgbClr val="0615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54FD54A-5333-4661-A50E-2074E66129A6}"/>
                  </a:ext>
                </a:extLst>
              </p:cNvPr>
              <p:cNvSpPr/>
              <p:nvPr userDrawn="1"/>
            </p:nvSpPr>
            <p:spPr>
              <a:xfrm>
                <a:off x="18259156" y="0"/>
                <a:ext cx="300307" cy="10439400"/>
              </a:xfrm>
              <a:prstGeom prst="rect">
                <a:avLst/>
              </a:prstGeom>
              <a:solidFill>
                <a:srgbClr val="0615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01144EF-FF25-4B12-A330-B81737ACCE22}"/>
              </a:ext>
            </a:extLst>
          </p:cNvPr>
          <p:cNvSpPr txBox="1"/>
          <p:nvPr userDrawn="1"/>
        </p:nvSpPr>
        <p:spPr>
          <a:xfrm>
            <a:off x="13246031" y="13831"/>
            <a:ext cx="516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21 - 23 NOVEMBER 2025     MANILA, PHILIPPINES</a:t>
            </a:r>
            <a:endParaRPr lang="en-PH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8FBBA2-0676-4345-8114-BE252A6CF65A}"/>
              </a:ext>
            </a:extLst>
          </p:cNvPr>
          <p:cNvSpPr txBox="1"/>
          <p:nvPr userDrawn="1"/>
        </p:nvSpPr>
        <p:spPr>
          <a:xfrm>
            <a:off x="300307" y="13831"/>
            <a:ext cx="7183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INNOVATIONS IN THORACIC, CARDIAC &amp; VASCULAR SURGERY</a:t>
            </a:r>
            <a:endParaRPr lang="en-P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52B202B-4646-4FEB-ACF2-F3F1F76E46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719" y="-239589"/>
            <a:ext cx="1761032" cy="62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3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9627" y="625881"/>
            <a:ext cx="17148748" cy="915372"/>
          </a:xfrm>
        </p:spPr>
        <p:txBody>
          <a:bodyPr>
            <a:normAutofit/>
          </a:bodyPr>
          <a:lstStyle>
            <a:lvl1pPr>
              <a:defRPr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627" y="1601905"/>
            <a:ext cx="17148748" cy="7800805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D77BE19-4D65-4320-9857-B7D572CE429C}"/>
              </a:ext>
            </a:extLst>
          </p:cNvPr>
          <p:cNvGrpSpPr/>
          <p:nvPr userDrawn="1"/>
        </p:nvGrpSpPr>
        <p:grpSpPr>
          <a:xfrm>
            <a:off x="0" y="0"/>
            <a:ext cx="18559464" cy="10439401"/>
            <a:chOff x="0" y="0"/>
            <a:chExt cx="18559464" cy="104394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CC22D7-B61B-4BD1-8A5B-0F121D276C2A}"/>
                </a:ext>
              </a:extLst>
            </p:cNvPr>
            <p:cNvSpPr/>
            <p:nvPr userDrawn="1"/>
          </p:nvSpPr>
          <p:spPr>
            <a:xfrm>
              <a:off x="19440" y="9883598"/>
              <a:ext cx="18540024" cy="555803"/>
            </a:xfrm>
            <a:prstGeom prst="rect">
              <a:avLst/>
            </a:prstGeom>
            <a:solidFill>
              <a:srgbClr val="0615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422C400-20D3-41A5-8801-7D5F44A152A3}"/>
                </a:ext>
              </a:extLst>
            </p:cNvPr>
            <p:cNvGrpSpPr/>
            <p:nvPr userDrawn="1"/>
          </p:nvGrpSpPr>
          <p:grpSpPr>
            <a:xfrm>
              <a:off x="0" y="0"/>
              <a:ext cx="18559463" cy="10439400"/>
              <a:chOff x="0" y="0"/>
              <a:chExt cx="18559463" cy="104394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1B9A1CA-F82C-4B46-8F3A-E1496862EBA3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8559463" cy="352814"/>
              </a:xfrm>
              <a:prstGeom prst="rect">
                <a:avLst/>
              </a:prstGeom>
              <a:solidFill>
                <a:srgbClr val="0615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6D0A4C9-AF12-4530-8C37-5572084A1E20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300307" cy="10439400"/>
              </a:xfrm>
              <a:prstGeom prst="rect">
                <a:avLst/>
              </a:prstGeom>
              <a:solidFill>
                <a:srgbClr val="0615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54FD54A-5333-4661-A50E-2074E66129A6}"/>
                  </a:ext>
                </a:extLst>
              </p:cNvPr>
              <p:cNvSpPr/>
              <p:nvPr userDrawn="1"/>
            </p:nvSpPr>
            <p:spPr>
              <a:xfrm>
                <a:off x="18259156" y="0"/>
                <a:ext cx="300307" cy="10439400"/>
              </a:xfrm>
              <a:prstGeom prst="rect">
                <a:avLst/>
              </a:prstGeom>
              <a:solidFill>
                <a:srgbClr val="0615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F76B5FA-36F5-4D91-A800-5CFB178D05D9}"/>
              </a:ext>
            </a:extLst>
          </p:cNvPr>
          <p:cNvSpPr txBox="1"/>
          <p:nvPr userDrawn="1"/>
        </p:nvSpPr>
        <p:spPr>
          <a:xfrm>
            <a:off x="13246031" y="13831"/>
            <a:ext cx="516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21 - 23 NOVEMBER 2025     MANILA, PHILIPPINES</a:t>
            </a:r>
            <a:endParaRPr lang="en-PH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7D6132-F187-4F76-A778-0A6957B8425D}"/>
              </a:ext>
            </a:extLst>
          </p:cNvPr>
          <p:cNvSpPr txBox="1"/>
          <p:nvPr userDrawn="1"/>
        </p:nvSpPr>
        <p:spPr>
          <a:xfrm>
            <a:off x="300307" y="13831"/>
            <a:ext cx="7183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INNOVATIONS IN THORACIC, CARDIAC &amp; VASCULAR SURGERY</a:t>
            </a:r>
            <a:endParaRPr lang="en-PH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A40BE7-DBC9-4129-90C2-00537729AF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719" y="-239589"/>
            <a:ext cx="1761032" cy="62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7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5963" y="555802"/>
            <a:ext cx="16007537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5963" y="2779007"/>
            <a:ext cx="16007537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5963" y="9675778"/>
            <a:ext cx="4175879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38664-5D2F-42C1-9EC9-0D715BB78AE9}" type="datetimeFigureOut">
              <a:rPr lang="en-PH" smtClean="0"/>
              <a:t>31/07/2025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47822" y="9675778"/>
            <a:ext cx="6263819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7621" y="9675778"/>
            <a:ext cx="4175879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72430-8BAA-4226-AB86-4AFA4DF08B8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5499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3" r:id="rId5"/>
    <p:sldLayoutId id="2147483682" r:id="rId6"/>
  </p:sldLayoutIdLst>
  <p:txStyles>
    <p:titleStyle>
      <a:lvl1pPr algn="l" defTabSz="1391900" rtl="0" eaLnBrk="1" latinLnBrk="0" hangingPunct="1">
        <a:lnSpc>
          <a:spcPct val="90000"/>
        </a:lnSpc>
        <a:spcBef>
          <a:spcPct val="0"/>
        </a:spcBef>
        <a:buNone/>
        <a:defRPr sz="66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975" indent="-347975" algn="l" defTabSz="1391900" rtl="0" eaLnBrk="1" latinLnBrk="0" hangingPunct="1">
        <a:lnSpc>
          <a:spcPct val="90000"/>
        </a:lnSpc>
        <a:spcBef>
          <a:spcPts val="1522"/>
        </a:spcBef>
        <a:buFont typeface="Arial" panose="020B0604020202020204" pitchFamily="34" charset="0"/>
        <a:buChar char="•"/>
        <a:defRPr sz="4262" kern="1200">
          <a:solidFill>
            <a:schemeClr val="tx1"/>
          </a:solidFill>
          <a:latin typeface="+mn-lt"/>
          <a:ea typeface="+mn-ea"/>
          <a:cs typeface="+mn-cs"/>
        </a:defRPr>
      </a:lvl1pPr>
      <a:lvl2pPr marL="1043925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3653" kern="1200">
          <a:solidFill>
            <a:schemeClr val="tx1"/>
          </a:solidFill>
          <a:latin typeface="+mn-lt"/>
          <a:ea typeface="+mn-ea"/>
          <a:cs typeface="+mn-cs"/>
        </a:defRPr>
      </a:lvl2pPr>
      <a:lvl3pPr marL="1739875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3pPr>
      <a:lvl4pPr marL="24358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31317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8277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5236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521962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915574" indent="-347975" algn="l" defTabSz="1391900" rtl="0" eaLnBrk="1" latinLnBrk="0" hangingPunct="1">
        <a:lnSpc>
          <a:spcPct val="90000"/>
        </a:lnSpc>
        <a:spcBef>
          <a:spcPts val="761"/>
        </a:spcBef>
        <a:buFont typeface="Arial" panose="020B0604020202020204" pitchFamily="34" charset="0"/>
        <a:buChar char="•"/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1pPr>
      <a:lvl2pPr marL="69595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2pPr>
      <a:lvl3pPr marL="139190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3pPr>
      <a:lvl4pPr marL="208785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27837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47974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1756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487164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5675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6BFA8-C5B0-48A8-8626-7549CE765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RESEARCH TITLE</a:t>
            </a:r>
            <a:endParaRPr lang="en-PH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E601FE-8467-4F80-9424-577C5C5FE3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AUTHOR’s NAME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662695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B3E3A-154B-4C6A-B88A-0A7322C96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708D5-A971-4096-94A6-CEA3EC76D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67543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DBFF1-57FA-4C74-BCD2-345EFA2FD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6FD40-456D-411C-9C81-B67DDD70C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30976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6AEAC-0208-4760-97B3-0F17A7C75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90B69-B862-44B8-9B22-90CE242A5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87597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DC258-2735-438F-8117-5C54F1652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ADA0D-A365-4F37-B32A-4EE1E6BD0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62017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F2EBD-5CFF-41BC-8768-083488E2D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96373-3BA9-4A72-95C6-830300629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41421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4</Words>
  <Application>Microsoft Office PowerPoint</Application>
  <PresentationFormat>Custom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RESEARCH TITLE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Annia Paceno</dc:creator>
  <cp:lastModifiedBy>Annia Paceno</cp:lastModifiedBy>
  <cp:revision>13</cp:revision>
  <dcterms:created xsi:type="dcterms:W3CDTF">2025-07-24T04:29:27Z</dcterms:created>
  <dcterms:modified xsi:type="dcterms:W3CDTF">2025-07-31T14:24:46Z</dcterms:modified>
</cp:coreProperties>
</file>